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5"/>
  </p:notesMasterIdLst>
  <p:handoutMasterIdLst>
    <p:handoutMasterId r:id="rId16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5" r:id="rId8"/>
    <p:sldId id="326" r:id="rId9"/>
    <p:sldId id="327" r:id="rId10"/>
    <p:sldId id="324" r:id="rId11"/>
    <p:sldId id="328" r:id="rId12"/>
    <p:sldId id="318" r:id="rId13"/>
    <p:sldId id="301" r:id="rId14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182F"/>
    <a:srgbClr val="33658A"/>
    <a:srgbClr val="F26419"/>
    <a:srgbClr val="F6AE2D"/>
    <a:srgbClr val="B7B6C2"/>
    <a:srgbClr val="F5F1E3"/>
    <a:srgbClr val="D0CEBA"/>
    <a:srgbClr val="E9D2C0"/>
    <a:srgbClr val="6BAA75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do one of the three otherwise we have lost track of what we’re trying to 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05878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Domo we have combination of the </a:t>
            </a:r>
            <a:r>
              <a:rPr lang="en-US"/>
              <a:t>two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Centralized or Decentralized Organization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3A43B-5CEE-3543-BCB7-55D6EE38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Maturity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DF027-B8CA-8B4E-A83E-2709817DC517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b="1" u="sng" dirty="0"/>
              <a:t>Technical elements</a:t>
            </a:r>
            <a:r>
              <a:rPr lang="en-US" dirty="0"/>
              <a:t> – do we possess the technology necessary to mature?</a:t>
            </a:r>
          </a:p>
          <a:p>
            <a:r>
              <a:rPr lang="en-US" b="1" u="sng" dirty="0"/>
              <a:t>People elements</a:t>
            </a:r>
            <a:r>
              <a:rPr lang="en-US" dirty="0"/>
              <a:t> – do we have the right competencies and resources?</a:t>
            </a:r>
          </a:p>
          <a:p>
            <a:r>
              <a:rPr lang="en-US" b="1" u="sng" dirty="0"/>
              <a:t>Business process elements</a:t>
            </a:r>
            <a:r>
              <a:rPr lang="en-US" dirty="0"/>
              <a:t> – are we organized in the right way to meet our objectives?</a:t>
            </a:r>
          </a:p>
        </p:txBody>
      </p:sp>
    </p:spTree>
    <p:extLst>
      <p:ext uri="{BB962C8B-B14F-4D97-AF65-F5344CB8AC3E}">
        <p14:creationId xmlns:p14="http://schemas.microsoft.com/office/powerpoint/2010/main" val="54821327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F2D3-ECBD-1B4B-9397-8F7860F2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 about analytics reporting to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3F8C0-760D-3A43-855B-93C98EA35F01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Turns the value chain upside down</a:t>
            </a:r>
          </a:p>
          <a:p>
            <a:r>
              <a:rPr lang="en-US" dirty="0"/>
              <a:t>Analysts report only what is available in the data warehouse</a:t>
            </a:r>
          </a:p>
          <a:p>
            <a:r>
              <a:rPr lang="en-US" dirty="0"/>
              <a:t>When analysts acts in a grey area where should their loyalty be placed?</a:t>
            </a:r>
          </a:p>
          <a:p>
            <a:r>
              <a:rPr lang="en-US" dirty="0"/>
              <a:t>Analyst’s role to challenge the data warehouse</a:t>
            </a:r>
          </a:p>
        </p:txBody>
      </p:sp>
    </p:spTree>
    <p:extLst>
      <p:ext uri="{BB962C8B-B14F-4D97-AF65-F5344CB8AC3E}">
        <p14:creationId xmlns:p14="http://schemas.microsoft.com/office/powerpoint/2010/main" val="328707186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Centralized or Decentralized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Decentralized if optimizing day-to-day operations, need to be close to decision makers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Centralized if desire a tighter integration between strategy and how information is used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A00A2E-0D0D-3441-8AD2-9B8E9A08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BACC organizational strategies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1DC92-0DF6-134B-8E2E-D36465F1D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69"/>
          <a:stretch/>
        </p:blipFill>
        <p:spPr>
          <a:xfrm>
            <a:off x="4465637" y="2620962"/>
            <a:ext cx="5572591" cy="29083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D657A2-6F3C-2249-A247-4FFD96FA3865}"/>
              </a:ext>
            </a:extLst>
          </p:cNvPr>
          <p:cNvCxnSpPr>
            <a:cxnSpLocks/>
          </p:cNvCxnSpPr>
          <p:nvPr/>
        </p:nvCxnSpPr>
        <p:spPr>
          <a:xfrm flipV="1">
            <a:off x="11674474" y="2316162"/>
            <a:ext cx="0" cy="7732663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9B2156A-9803-E44D-8745-48FAF367A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22"/>
          <a:stretch/>
        </p:blipFill>
        <p:spPr>
          <a:xfrm>
            <a:off x="14295437" y="2620962"/>
            <a:ext cx="5566709" cy="290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4167B2-8EC7-2746-9158-CE567847FA29}"/>
              </a:ext>
            </a:extLst>
          </p:cNvPr>
          <p:cNvSpPr txBox="1"/>
          <p:nvPr/>
        </p:nvSpPr>
        <p:spPr>
          <a:xfrm>
            <a:off x="3475036" y="6278561"/>
            <a:ext cx="7553791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BACC set up as an organizational support unit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Generally reports directly to the strategic function of the business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F10CA8-B122-3143-AA4D-3CFCB1954C2A}"/>
              </a:ext>
            </a:extLst>
          </p:cNvPr>
          <p:cNvSpPr txBox="1"/>
          <p:nvPr/>
        </p:nvSpPr>
        <p:spPr>
          <a:xfrm>
            <a:off x="13301895" y="6278562"/>
            <a:ext cx="75537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BACC established as a virtual organization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Smaller strategic roll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Primarily setup to function at an operational level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Should facilitate synergies at the departmental level</a:t>
            </a:r>
          </a:p>
        </p:txBody>
      </p:sp>
    </p:spTree>
    <p:extLst>
      <p:ext uri="{BB962C8B-B14F-4D97-AF65-F5344CB8AC3E}">
        <p14:creationId xmlns:p14="http://schemas.microsoft.com/office/powerpoint/2010/main" val="252880564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A00A2E-0D0D-3441-8AD2-9B8E9A08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BACC organizational strategies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1DC92-0DF6-134B-8E2E-D36465F1D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69"/>
          <a:stretch/>
        </p:blipFill>
        <p:spPr>
          <a:xfrm>
            <a:off x="4465637" y="2620962"/>
            <a:ext cx="5572591" cy="29083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D657A2-6F3C-2249-A247-4FFD96FA3865}"/>
              </a:ext>
            </a:extLst>
          </p:cNvPr>
          <p:cNvCxnSpPr>
            <a:cxnSpLocks/>
          </p:cNvCxnSpPr>
          <p:nvPr/>
        </p:nvCxnSpPr>
        <p:spPr>
          <a:xfrm flipV="1">
            <a:off x="11674474" y="2316162"/>
            <a:ext cx="0" cy="7732663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9B2156A-9803-E44D-8745-48FAF367A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22"/>
          <a:stretch/>
        </p:blipFill>
        <p:spPr>
          <a:xfrm>
            <a:off x="14295437" y="2620962"/>
            <a:ext cx="5566709" cy="290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B4167B2-8EC7-2746-9158-CE567847FA29}"/>
              </a:ext>
            </a:extLst>
          </p:cNvPr>
          <p:cNvSpPr txBox="1"/>
          <p:nvPr/>
        </p:nvSpPr>
        <p:spPr>
          <a:xfrm>
            <a:off x="3475036" y="6278561"/>
            <a:ext cx="7553791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BACC set up as an organizational support unit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Generally reports directly to the strategic function of the business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F10CA8-B122-3143-AA4D-3CFCB1954C2A}"/>
              </a:ext>
            </a:extLst>
          </p:cNvPr>
          <p:cNvSpPr txBox="1"/>
          <p:nvPr/>
        </p:nvSpPr>
        <p:spPr>
          <a:xfrm>
            <a:off x="13301895" y="6278562"/>
            <a:ext cx="7553791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BACC established as a virtual organization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Smaller strategic roll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Primarily setup to function at an operational level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Should facilitate synergies at the departmental level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7C17286-0DED-7E41-ACAC-8131FF008DCE}"/>
              </a:ext>
            </a:extLst>
          </p:cNvPr>
          <p:cNvSpPr/>
          <p:nvPr/>
        </p:nvSpPr>
        <p:spPr>
          <a:xfrm>
            <a:off x="6334590" y="10819841"/>
            <a:ext cx="10744200" cy="1143000"/>
          </a:xfrm>
          <a:prstGeom prst="roundRect">
            <a:avLst/>
          </a:prstGeom>
          <a:solidFill>
            <a:srgbClr val="B7B6C2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we trying to achieve?</a:t>
            </a:r>
          </a:p>
        </p:txBody>
      </p:sp>
    </p:spTree>
    <p:extLst>
      <p:ext uri="{BB962C8B-B14F-4D97-AF65-F5344CB8AC3E}">
        <p14:creationId xmlns:p14="http://schemas.microsoft.com/office/powerpoint/2010/main" val="425081690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DA652-5B93-D84C-A771-0F245278A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goal?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8F6879C-C8D6-CD45-9FD7-5FD082195C67}"/>
              </a:ext>
            </a:extLst>
          </p:cNvPr>
          <p:cNvSpPr/>
          <p:nvPr/>
        </p:nvSpPr>
        <p:spPr>
          <a:xfrm>
            <a:off x="503237" y="4068762"/>
            <a:ext cx="10744200" cy="1143000"/>
          </a:xfrm>
          <a:prstGeom prst="roundRect">
            <a:avLst/>
          </a:prstGeom>
          <a:solidFill>
            <a:srgbClr val="F6AE2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Strategy?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3E9E1A4-8178-3F44-A03E-B85D7CD7900B}"/>
              </a:ext>
            </a:extLst>
          </p:cNvPr>
          <p:cNvSpPr/>
          <p:nvPr/>
        </p:nvSpPr>
        <p:spPr>
          <a:xfrm>
            <a:off x="12085637" y="4080231"/>
            <a:ext cx="10744200" cy="1143000"/>
          </a:xfrm>
          <a:prstGeom prst="roundRect">
            <a:avLst/>
          </a:prstGeom>
          <a:solidFill>
            <a:srgbClr val="F2641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Performance?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19D6169-0F79-7E44-8785-8F553D78543C}"/>
              </a:ext>
            </a:extLst>
          </p:cNvPr>
          <p:cNvSpPr/>
          <p:nvPr/>
        </p:nvSpPr>
        <p:spPr>
          <a:xfrm>
            <a:off x="6294437" y="7453516"/>
            <a:ext cx="10744200" cy="1143000"/>
          </a:xfrm>
          <a:prstGeom prst="roundRect">
            <a:avLst/>
          </a:prstGeom>
          <a:solidFill>
            <a:srgbClr val="33658A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Both?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8252C6A6-441A-6D4D-A411-60ABD6DEBEDA}"/>
              </a:ext>
            </a:extLst>
          </p:cNvPr>
          <p:cNvSpPr/>
          <p:nvPr/>
        </p:nvSpPr>
        <p:spPr>
          <a:xfrm rot="5400000">
            <a:off x="11247437" y="-4922839"/>
            <a:ext cx="838200" cy="22326600"/>
          </a:xfrm>
          <a:prstGeom prst="rightBrace">
            <a:avLst>
              <a:gd name="adj1" fmla="val 37424"/>
              <a:gd name="adj2" fmla="val 50000"/>
            </a:avLst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0923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FA22-BBEF-B74C-9389-A7310005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and Strategy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6FE304-A525-E44A-A791-32DDD33F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37" y="3382962"/>
            <a:ext cx="10522310" cy="6705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BCBDA9-3CDD-F541-8713-7FC252A377DA}"/>
              </a:ext>
            </a:extLst>
          </p:cNvPr>
          <p:cNvSpPr txBox="1"/>
          <p:nvPr/>
        </p:nvSpPr>
        <p:spPr>
          <a:xfrm>
            <a:off x="13076236" y="4373562"/>
            <a:ext cx="9162575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Contrast Operational vs Strategic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Proactive vs reactive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Performance focus means focusing on being proactive</a:t>
            </a:r>
          </a:p>
        </p:txBody>
      </p:sp>
    </p:spTree>
    <p:extLst>
      <p:ext uri="{BB962C8B-B14F-4D97-AF65-F5344CB8AC3E}">
        <p14:creationId xmlns:p14="http://schemas.microsoft.com/office/powerpoint/2010/main" val="416932170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AE414-B633-714C-93F5-944761E60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Proactive vs reactive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5C410F5-4848-794D-A276-7502041C89E0}"/>
              </a:ext>
            </a:extLst>
          </p:cNvPr>
          <p:cNvSpPr/>
          <p:nvPr/>
        </p:nvSpPr>
        <p:spPr>
          <a:xfrm>
            <a:off x="1646237" y="2468562"/>
            <a:ext cx="8915400" cy="9448800"/>
          </a:xfrm>
          <a:prstGeom prst="roundRect">
            <a:avLst>
              <a:gd name="adj" fmla="val 3613"/>
            </a:avLst>
          </a:prstGeom>
          <a:solidFill>
            <a:srgbClr val="33658A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600"/>
              </a:spcAft>
            </a:pPr>
            <a:r>
              <a:rPr lang="en-US" sz="4400" b="1" dirty="0"/>
              <a:t>Reactive</a:t>
            </a:r>
          </a:p>
          <a:p>
            <a:pPr algn="ctr">
              <a:spcAft>
                <a:spcPts val="600"/>
              </a:spcAft>
            </a:pPr>
            <a:endParaRPr lang="en-US" sz="3600" dirty="0"/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Processes setup to make requests of analysts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Users ”order” information/knowledge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Agreed upon deadlines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Not great for </a:t>
            </a:r>
            <a:r>
              <a:rPr lang="en-US" sz="3600" dirty="0" err="1"/>
              <a:t>realtime</a:t>
            </a:r>
            <a:r>
              <a:rPr lang="en-US" sz="3600" dirty="0"/>
              <a:t> or creative projects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Deadlines tend to be set in days or weeks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The business may use the BA function less and less over time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Reduces value of analytic team and reduces value of the data warehouse</a:t>
            </a:r>
            <a:endParaRPr lang="en-US" sz="4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01261E-93F1-9741-8574-6CD2C33A95BB}"/>
              </a:ext>
            </a:extLst>
          </p:cNvPr>
          <p:cNvSpPr/>
          <p:nvPr/>
        </p:nvSpPr>
        <p:spPr>
          <a:xfrm>
            <a:off x="12542837" y="2468562"/>
            <a:ext cx="8915400" cy="9448800"/>
          </a:xfrm>
          <a:prstGeom prst="roundRect">
            <a:avLst>
              <a:gd name="adj" fmla="val 3613"/>
            </a:avLst>
          </a:prstGeom>
          <a:solidFill>
            <a:srgbClr val="38182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600"/>
              </a:spcAft>
            </a:pPr>
            <a:r>
              <a:rPr lang="en-US" sz="4400" b="1" dirty="0"/>
              <a:t>Proactive</a:t>
            </a:r>
            <a:endParaRPr lang="en-US" sz="3600" dirty="0"/>
          </a:p>
          <a:p>
            <a:pPr algn="ctr">
              <a:spcAft>
                <a:spcPts val="600"/>
              </a:spcAft>
            </a:pPr>
            <a:endParaRPr lang="en-US" sz="3600" b="1" dirty="0"/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To be proactive, make sure analysts participate as a part of the team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This means analysts can advise on which data will deliver optimum results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Constitutes an ongoing briefing of the analyst with regard to what is important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Answers will be derived quicker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Answers will be relevant more often the first time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Requires a special kind of analyst</a:t>
            </a:r>
          </a:p>
        </p:txBody>
      </p:sp>
    </p:spTree>
    <p:extLst>
      <p:ext uri="{BB962C8B-B14F-4D97-AF65-F5344CB8AC3E}">
        <p14:creationId xmlns:p14="http://schemas.microsoft.com/office/powerpoint/2010/main" val="150236092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01261E-93F1-9741-8574-6CD2C33A95BB}"/>
              </a:ext>
            </a:extLst>
          </p:cNvPr>
          <p:cNvSpPr/>
          <p:nvPr/>
        </p:nvSpPr>
        <p:spPr>
          <a:xfrm>
            <a:off x="1646237" y="2468562"/>
            <a:ext cx="8915400" cy="9448800"/>
          </a:xfrm>
          <a:prstGeom prst="roundRect">
            <a:avLst>
              <a:gd name="adj" fmla="val 3613"/>
            </a:avLst>
          </a:prstGeom>
          <a:solidFill>
            <a:srgbClr val="38182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600"/>
              </a:spcAft>
            </a:pPr>
            <a:r>
              <a:rPr lang="en-US" sz="4400" b="1" dirty="0"/>
              <a:t>Proactive</a:t>
            </a:r>
            <a:endParaRPr lang="en-US" sz="3600" dirty="0"/>
          </a:p>
          <a:p>
            <a:pPr algn="ctr">
              <a:spcAft>
                <a:spcPts val="600"/>
              </a:spcAft>
            </a:pPr>
            <a:endParaRPr lang="en-US" sz="3600" b="1" dirty="0"/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To be proactive, make sure analysts participate as a part of the team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This means analysts can advise on which data will deliver optimum results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Constitutes an ongoing briefing of the analyst with regard to what is important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Answers will be derived quicker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Answers will be relevant more often the first time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Requires a special kind of analyst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4AE414-B633-714C-93F5-944761E60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Proactive vs reactive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FC1ACF5-2692-2A4D-B839-031741A7A9B3}"/>
              </a:ext>
            </a:extLst>
          </p:cNvPr>
          <p:cNvSpPr/>
          <p:nvPr/>
        </p:nvSpPr>
        <p:spPr>
          <a:xfrm>
            <a:off x="11247438" y="2544762"/>
            <a:ext cx="914399" cy="9448800"/>
          </a:xfrm>
          <a:prstGeom prst="rightBrace">
            <a:avLst>
              <a:gd name="adj1" fmla="val 35606"/>
              <a:gd name="adj2" fmla="val 50000"/>
            </a:avLst>
          </a:prstGeom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B4EA82-C57F-524B-B88C-70F2F63FEE5C}"/>
              </a:ext>
            </a:extLst>
          </p:cNvPr>
          <p:cNvSpPr txBox="1"/>
          <p:nvPr/>
        </p:nvSpPr>
        <p:spPr>
          <a:xfrm>
            <a:off x="13457237" y="4376806"/>
            <a:ext cx="7772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Means analysts must be included in the work teams that draw on their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 decentralized BACC is sufficient if a proactive operational group is desired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Ensured direct access to end-users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Are involved in the development of value-creating processes</a:t>
            </a:r>
          </a:p>
        </p:txBody>
      </p:sp>
    </p:spTree>
    <p:extLst>
      <p:ext uri="{BB962C8B-B14F-4D97-AF65-F5344CB8AC3E}">
        <p14:creationId xmlns:p14="http://schemas.microsoft.com/office/powerpoint/2010/main" val="330132586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FA22-BBEF-B74C-9389-A7310005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Closer integration with strategy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6FE304-A525-E44A-A791-32DDD33F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37" y="3382962"/>
            <a:ext cx="10522310" cy="67056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EBC890A-176A-9241-B8B6-E8C3FB2C96DB}"/>
              </a:ext>
            </a:extLst>
          </p:cNvPr>
          <p:cNvSpPr/>
          <p:nvPr/>
        </p:nvSpPr>
        <p:spPr>
          <a:xfrm>
            <a:off x="3246437" y="6964362"/>
            <a:ext cx="3200400" cy="2438400"/>
          </a:xfrm>
          <a:prstGeom prst="roundRect">
            <a:avLst>
              <a:gd name="adj" fmla="val 9524"/>
            </a:avLst>
          </a:prstGeom>
          <a:noFill/>
          <a:ln w="635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1451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6FE304-A525-E44A-A791-32DDD33F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37" y="3382962"/>
            <a:ext cx="10522310" cy="6705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C4FA22-BBEF-B74C-9389-A7310005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Closer integration with strategy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EBC890A-176A-9241-B8B6-E8C3FB2C96DB}"/>
              </a:ext>
            </a:extLst>
          </p:cNvPr>
          <p:cNvSpPr/>
          <p:nvPr/>
        </p:nvSpPr>
        <p:spPr>
          <a:xfrm>
            <a:off x="3246437" y="4678362"/>
            <a:ext cx="3200400" cy="2438400"/>
          </a:xfrm>
          <a:prstGeom prst="roundRect">
            <a:avLst>
              <a:gd name="adj" fmla="val 9524"/>
            </a:avLst>
          </a:prstGeom>
          <a:noFill/>
          <a:ln w="635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AD0022-DA30-CC49-8DC1-B608DC21EB37}"/>
              </a:ext>
            </a:extLst>
          </p:cNvPr>
          <p:cNvSpPr txBox="1"/>
          <p:nvPr/>
        </p:nvSpPr>
        <p:spPr>
          <a:xfrm>
            <a:off x="12085637" y="3154362"/>
            <a:ext cx="9848375" cy="8433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If a closer integration with strategy is desired -&gt; strong case for creating a formal organizational entity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Primary argument is that the BACC has a place on the executive team in the form of the manager/director of the analytics group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Director has the formal authority to prioritize strategic tasks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Allows BACC to detach from operational needs when necessary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Focuses IT resources on providing value instead of focusing on maintenance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Goal of BACC management to identify where the company is now and where it would like to be (reference to 4 scenarios from chapter 2)</a:t>
            </a:r>
          </a:p>
        </p:txBody>
      </p:sp>
    </p:spTree>
    <p:extLst>
      <p:ext uri="{BB962C8B-B14F-4D97-AF65-F5344CB8AC3E}">
        <p14:creationId xmlns:p14="http://schemas.microsoft.com/office/powerpoint/2010/main" val="21837127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35514</TotalTime>
  <Words>610</Words>
  <Application>Microsoft Macintosh PowerPoint</Application>
  <PresentationFormat>Custom</PresentationFormat>
  <Paragraphs>86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ＭＳ Ｐゴシック</vt:lpstr>
      <vt:lpstr>Arial</vt:lpstr>
      <vt:lpstr>Calibri</vt:lpstr>
      <vt:lpstr>Online Programs Template White[1]</vt:lpstr>
      <vt:lpstr>PowerPoint Presentation</vt:lpstr>
      <vt:lpstr>BACC organizational strategies</vt:lpstr>
      <vt:lpstr>BACC organizational strategies</vt:lpstr>
      <vt:lpstr>What is our goal?</vt:lpstr>
      <vt:lpstr>Performance and Strategy</vt:lpstr>
      <vt:lpstr>Proactive vs reactive</vt:lpstr>
      <vt:lpstr>Proactive vs reactive</vt:lpstr>
      <vt:lpstr>Closer integration with strategy</vt:lpstr>
      <vt:lpstr>Closer integration with strategy</vt:lpstr>
      <vt:lpstr>Maturity assessment</vt:lpstr>
      <vt:lpstr>Note about analytics reporting to IT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540</cp:revision>
  <dcterms:created xsi:type="dcterms:W3CDTF">2007-05-02T01:14:38Z</dcterms:created>
  <dcterms:modified xsi:type="dcterms:W3CDTF">2019-08-06T22:35:34Z</dcterms:modified>
</cp:coreProperties>
</file>

<file path=docProps/thumbnail.jpeg>
</file>